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7b0d36c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d7b0d36c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d7b0d36c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d7b0d36c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d7b0d36c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d7b0d36c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ec9f43e6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ec9f43e6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f94d495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f94d495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d7b0d36c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d7b0d36c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d8cc573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d8cc573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ec9f43e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ec9f43e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ec9f43e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ec9f43e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ec9f43e6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ec9f43e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ec9f43e6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ec9f43e6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d7b0d36c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d7b0d36c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d7b0d36c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d7b0d36c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edium.com/@lavallee.alexx/how-to-code-a-convolutional-neural-networks-to-recognise-art-style-in-paintings-d922fe69e553" TargetMode="External"/><Relationship Id="rId4" Type="http://schemas.openxmlformats.org/officeDocument/2006/relationships/hyperlink" Target="https://www.andreaprovino.it/vgg-16-cnn-networks-deep-learning-engineer-itali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26650" y="334000"/>
            <a:ext cx="8690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2700">
                <a:solidFill>
                  <a:schemeClr val="dk1"/>
                </a:solidFill>
              </a:rPr>
              <a:t>Arte e Intelligenza Artificiale:</a:t>
            </a:r>
            <a:br>
              <a:rPr b="1" lang="it" sz="2700">
                <a:solidFill>
                  <a:schemeClr val="dk1"/>
                </a:solidFill>
              </a:rPr>
            </a:br>
            <a:r>
              <a:rPr b="1" lang="it" sz="2700">
                <a:solidFill>
                  <a:schemeClr val="dk1"/>
                </a:solidFill>
              </a:rPr>
              <a:t>Una Rete Neurale per Riconoscere gli Stili Artistici</a:t>
            </a:r>
            <a:endParaRPr sz="63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207550" y="1484925"/>
            <a:ext cx="47289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Principi e modelli della percezione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Alessio Prampolini, Alessia Pisani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550" y="2208055"/>
            <a:ext cx="4728900" cy="270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3113703" y="76200"/>
            <a:ext cx="3641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dk1"/>
                </a:solidFill>
              </a:rPr>
              <a:t>La nostra rete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2173150" y="768900"/>
            <a:ext cx="675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Si basa su Transfer Learning con VGG16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25" y="1294000"/>
            <a:ext cx="7606174" cy="325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243000" y="772100"/>
            <a:ext cx="86580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I</a:t>
            </a:r>
            <a:r>
              <a:rPr lang="it" sz="1900">
                <a:solidFill>
                  <a:schemeClr val="dk1"/>
                </a:solidFill>
              </a:rPr>
              <a:t>mportato il </a:t>
            </a:r>
            <a:r>
              <a:rPr lang="it" sz="1900">
                <a:solidFill>
                  <a:schemeClr val="dk1"/>
                </a:solidFill>
              </a:rPr>
              <a:t>modello </a:t>
            </a:r>
            <a:r>
              <a:rPr lang="it" sz="1900">
                <a:solidFill>
                  <a:schemeClr val="dk1"/>
                </a:solidFill>
              </a:rPr>
              <a:t>VGG16, escludendo gli ultimi tre strati, e aggiunto questi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strati: 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2249250" y="3784300"/>
            <a:ext cx="464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Addestrato il modello con 3 epoche 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1435400" y="1803225"/>
            <a:ext cx="7483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1"/>
                </a:solidFill>
              </a:rPr>
              <a:t>-</a:t>
            </a:r>
            <a:r>
              <a:rPr b="1" i="1" lang="it" sz="2000">
                <a:solidFill>
                  <a:schemeClr val="dk1"/>
                </a:solidFill>
              </a:rPr>
              <a:t>Layer Flatten</a:t>
            </a:r>
            <a:endParaRPr b="1" i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1"/>
                </a:solidFill>
              </a:rPr>
              <a:t>-</a:t>
            </a:r>
            <a:r>
              <a:rPr b="1" i="1" lang="it" sz="2000">
                <a:solidFill>
                  <a:schemeClr val="dk1"/>
                </a:solidFill>
              </a:rPr>
              <a:t>Layer Dense </a:t>
            </a:r>
            <a:r>
              <a:rPr lang="it" sz="2000">
                <a:solidFill>
                  <a:schemeClr val="dk1"/>
                </a:solidFill>
              </a:rPr>
              <a:t>(con 128 neuroni, attivazione ReLU)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1"/>
                </a:solidFill>
              </a:rPr>
              <a:t>-</a:t>
            </a:r>
            <a:r>
              <a:rPr b="1" i="1" lang="it" sz="2000">
                <a:solidFill>
                  <a:schemeClr val="dk1"/>
                </a:solidFill>
              </a:rPr>
              <a:t>Layer Dropout</a:t>
            </a:r>
            <a:r>
              <a:rPr lang="it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1"/>
                </a:solidFill>
              </a:rPr>
              <a:t>-</a:t>
            </a:r>
            <a:r>
              <a:rPr b="1" i="1" lang="it" sz="2000">
                <a:solidFill>
                  <a:schemeClr val="dk1"/>
                </a:solidFill>
              </a:rPr>
              <a:t>Layer Dense </a:t>
            </a:r>
            <a:r>
              <a:rPr lang="it" sz="2000">
                <a:solidFill>
                  <a:schemeClr val="dk1"/>
                </a:solidFill>
              </a:rPr>
              <a:t>(con attivazione Softmax)</a:t>
            </a:r>
            <a:endParaRPr sz="600"/>
          </a:p>
        </p:txBody>
      </p:sp>
      <p:sp>
        <p:nvSpPr>
          <p:cNvPr id="133" name="Google Shape;133;p23"/>
          <p:cNvSpPr txBox="1"/>
          <p:nvPr/>
        </p:nvSpPr>
        <p:spPr>
          <a:xfrm>
            <a:off x="1147275" y="295100"/>
            <a:ext cx="633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Abbiamo utilizzato </a:t>
            </a:r>
            <a:r>
              <a:rPr lang="it" sz="1900">
                <a:solidFill>
                  <a:schemeClr val="dk1"/>
                </a:solidFill>
              </a:rPr>
              <a:t>Tensorflow con Keras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3884275" y="189200"/>
            <a:ext cx="504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893850" y="4332275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03" y="781225"/>
            <a:ext cx="3477441" cy="34207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775" y="762963"/>
            <a:ext cx="3702500" cy="345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2" name="Google Shape;142;p24"/>
          <p:cNvSpPr txBox="1"/>
          <p:nvPr/>
        </p:nvSpPr>
        <p:spPr>
          <a:xfrm>
            <a:off x="4920563" y="362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Mappe di attivazione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GRAZIE PER L’ATTENZIONE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3666750" y="47850"/>
            <a:ext cx="2892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chemeClr val="dk1"/>
                </a:solidFill>
              </a:rPr>
              <a:t>Riferimenti 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119625" y="859075"/>
            <a:ext cx="8777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600" u="sng">
                <a:solidFill>
                  <a:schemeClr val="hlink"/>
                </a:solidFill>
                <a:hlinkClick r:id="rId3"/>
              </a:rPr>
              <a:t>https://medium.com/@lavallee.alexx/how-to-code-a-convolutional-neural-networks-to-recognise-art-style-in-paintings-d922fe69e553</a:t>
            </a:r>
            <a:endParaRPr sz="1600" u="sng">
              <a:solidFill>
                <a:schemeClr val="hlink"/>
              </a:solidFill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119625" y="1642000"/>
            <a:ext cx="75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u="sng">
                <a:solidFill>
                  <a:schemeClr val="hlink"/>
                </a:solidFill>
                <a:hlinkClick r:id="rId4"/>
              </a:rPr>
              <a:t>VGG-16 CNN Networks | Deep Learning Engineer Italia</a:t>
            </a:r>
            <a:endParaRPr sz="1900"/>
          </a:p>
        </p:txBody>
      </p:sp>
      <p:sp>
        <p:nvSpPr>
          <p:cNvPr id="155" name="Google Shape;155;p26"/>
          <p:cNvSpPr txBox="1"/>
          <p:nvPr/>
        </p:nvSpPr>
        <p:spPr>
          <a:xfrm>
            <a:off x="119625" y="2141725"/>
            <a:ext cx="84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600">
                <a:solidFill>
                  <a:schemeClr val="dk1"/>
                </a:solidFill>
              </a:rPr>
              <a:t>https://www.ibm.com/it-it/topics/convolutional-neural-networks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79300" y="141450"/>
            <a:ext cx="86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dk1"/>
                </a:solidFill>
              </a:rPr>
              <a:t>Che cos’è uno stile artistico ?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83150" y="1003350"/>
            <a:ext cx="87777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100">
                <a:solidFill>
                  <a:schemeClr val="dk1"/>
                </a:solidFill>
              </a:rPr>
              <a:t>Per stile artistico si intendo certe caratteristiche distintive che distinguono una certa generazione di artisti, come la palette cromatica, forme, geometrie …</a:t>
            </a:r>
            <a:endParaRPr i="1" sz="21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125" y="2363250"/>
            <a:ext cx="4544752" cy="26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875" y="3384300"/>
            <a:ext cx="6064250" cy="1168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662" y="468000"/>
            <a:ext cx="2970675" cy="2637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5"/>
          <p:cNvSpPr txBox="1"/>
          <p:nvPr/>
        </p:nvSpPr>
        <p:spPr>
          <a:xfrm>
            <a:off x="6057325" y="2527410"/>
            <a:ext cx="33276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A</a:t>
            </a:r>
            <a:r>
              <a:rPr lang="it" sz="1500">
                <a:solidFill>
                  <a:schemeClr val="dk1"/>
                </a:solidFill>
              </a:rPr>
              <a:t>dam Baltatu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funziona il sistema visivo?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950550"/>
            <a:ext cx="3862200" cy="3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</a:t>
            </a:r>
            <a:r>
              <a:rPr lang="it">
                <a:solidFill>
                  <a:schemeClr val="dk1"/>
                </a:solidFill>
              </a:rPr>
              <a:t>ornea: lente protettiva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Pupilla: apertura che insieme all’iride permette alla luce di entrare nell’occhio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Iride: controlla la quantità di luce che entra nell'occhio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Cristallino: </a:t>
            </a:r>
            <a:r>
              <a:rPr lang="it">
                <a:solidFill>
                  <a:schemeClr val="dk1"/>
                </a:solidFill>
              </a:rPr>
              <a:t>permette di mettere a fuoco i raggi luminosi sulla retina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Retina: membrana sottile che contiene fotorecettori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6734" r="2132" t="0"/>
          <a:stretch/>
        </p:blipFill>
        <p:spPr>
          <a:xfrm>
            <a:off x="4424100" y="1510025"/>
            <a:ext cx="4547201" cy="26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funziona il sistema visivo?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29450" y="814950"/>
            <a:ext cx="4480500" cy="4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</a:t>
            </a:r>
            <a:r>
              <a:rPr lang="it">
                <a:solidFill>
                  <a:schemeClr val="dk1"/>
                </a:solidFill>
              </a:rPr>
              <a:t>oni: responsabili della visione dei colori e operano meglio in condizioni di luce intensa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Bastoncelli: sensibili alla luce debole e ci aiutano a vedere in condizioni di scarsa illuminazione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Cellule bipolari:  cellule nervose che trasmettono i segnali provenienti dai fotorecettori alle cellule gangliari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Cellule gangliari: cellule nervose che ricevono i segnali dalle cellule bipolari e li trasmettono al cervello attraverso il nervo ottico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Nervo ottico: fascio di fibre nervose che trasmette i segnali visivi dalla retina al cervello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200" y="1513363"/>
            <a:ext cx="4374600" cy="254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riconosciamo lo stile artistico di un dipinto?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540300" y="1733725"/>
            <a:ext cx="4260300" cy="22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bottom-up processing: processo cognitivo la cui percezione è basata sui dati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top-down processing: processo cognitivo che coinvolge conoscenze pregresse e informazioni contestuali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775" y="1224388"/>
            <a:ext cx="2980525" cy="32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riconosciamo lo stile artistico di un dipinto?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" y="1087125"/>
            <a:ext cx="2148075" cy="29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488638" y="4125775"/>
            <a:ext cx="210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Cubismo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875" y="1087125"/>
            <a:ext cx="2341471" cy="296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3441850" y="4125775"/>
            <a:ext cx="210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Espressionismo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8975" y="1087125"/>
            <a:ext cx="1979500" cy="29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6170975" y="4125775"/>
            <a:ext cx="210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Im</a:t>
            </a:r>
            <a:r>
              <a:rPr lang="it" sz="1800">
                <a:solidFill>
                  <a:schemeClr val="dk1"/>
                </a:solidFill>
              </a:rPr>
              <a:t>pressionismo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5" y="2101850"/>
            <a:ext cx="6228100" cy="23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2849050" y="44475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1085650" y="152400"/>
            <a:ext cx="8616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dk1"/>
                </a:solidFill>
              </a:rPr>
              <a:t>Come è composta una rete neurale convoluzionale ?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11500" y="954225"/>
            <a:ext cx="8721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800">
                <a:solidFill>
                  <a:schemeClr val="dk1"/>
                </a:solidFill>
              </a:rPr>
              <a:t>- </a:t>
            </a:r>
            <a:r>
              <a:rPr b="1" i="1" lang="it" sz="1800">
                <a:solidFill>
                  <a:schemeClr val="dk1"/>
                </a:solidFill>
              </a:rPr>
              <a:t>Strato convoluzionale</a:t>
            </a:r>
            <a:r>
              <a:rPr lang="it" sz="1800">
                <a:solidFill>
                  <a:schemeClr val="dk1"/>
                </a:solidFill>
              </a:rPr>
              <a:t> (livello principale della rete, qui avviene la convoluzione)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- </a:t>
            </a:r>
            <a:r>
              <a:rPr b="1" i="1" lang="it" sz="1800">
                <a:solidFill>
                  <a:schemeClr val="dk1"/>
                </a:solidFill>
              </a:rPr>
              <a:t>Pooling</a:t>
            </a:r>
            <a:endParaRPr b="1"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- </a:t>
            </a:r>
            <a:r>
              <a:rPr b="1" i="1" lang="it" sz="1800">
                <a:solidFill>
                  <a:schemeClr val="dk1"/>
                </a:solidFill>
              </a:rPr>
              <a:t>Strato completamente connesso</a:t>
            </a:r>
            <a:endParaRPr b="1" i="1" sz="1800"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062" y="2101850"/>
            <a:ext cx="3150563" cy="23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6160950" y="4140350"/>
            <a:ext cx="22188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convoluzione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412" y="342375"/>
            <a:ext cx="5699174" cy="34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1004100" y="3777950"/>
            <a:ext cx="71358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</a:rPr>
              <a:t>Cioè che si vede sono i dipinti ideali che attiverebbe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</a:rPr>
              <a:t>maggiormente il neurone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